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90" d="100"/>
          <a:sy n="90" d="100"/>
        </p:scale>
        <p:origin x="33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76375"/>
            <a:ext cx="12192000" cy="3848100"/>
          </a:xfrm>
          <a:solidFill>
            <a:schemeClr val="accent3"/>
          </a:solidFill>
        </p:spPr>
        <p:txBody>
          <a:bodyPr anchor="t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FB13938E-763E-475A-BBF6-584432B3B9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402" y="5419725"/>
            <a:ext cx="4834398" cy="130175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39C736E-6602-47C6-8D19-A17A66CC22D9}"/>
              </a:ext>
            </a:extLst>
          </p:cNvPr>
          <p:cNvSpPr/>
          <p:nvPr userDrawn="1"/>
        </p:nvSpPr>
        <p:spPr>
          <a:xfrm>
            <a:off x="0" y="538964"/>
            <a:ext cx="1800000" cy="457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CBC477E-E990-44B7-85A7-97569B98829C}"/>
              </a:ext>
            </a:extLst>
          </p:cNvPr>
          <p:cNvSpPr/>
          <p:nvPr userDrawn="1"/>
        </p:nvSpPr>
        <p:spPr>
          <a:xfrm>
            <a:off x="2078400" y="538964"/>
            <a:ext cx="1800000" cy="4571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B8DF94B-698D-4F70-BE1F-EA3575FACD1A}"/>
              </a:ext>
            </a:extLst>
          </p:cNvPr>
          <p:cNvSpPr/>
          <p:nvPr userDrawn="1"/>
        </p:nvSpPr>
        <p:spPr>
          <a:xfrm>
            <a:off x="6235200" y="538964"/>
            <a:ext cx="1800000" cy="4571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2524E3-EC6E-4338-987E-7F99AB0955F4}"/>
              </a:ext>
            </a:extLst>
          </p:cNvPr>
          <p:cNvSpPr/>
          <p:nvPr userDrawn="1"/>
        </p:nvSpPr>
        <p:spPr>
          <a:xfrm>
            <a:off x="8313600" y="538964"/>
            <a:ext cx="1800000" cy="4571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7AD771D-123D-4142-B0EA-D25C812C0C1B}"/>
              </a:ext>
            </a:extLst>
          </p:cNvPr>
          <p:cNvSpPr/>
          <p:nvPr userDrawn="1"/>
        </p:nvSpPr>
        <p:spPr>
          <a:xfrm>
            <a:off x="10392000" y="538964"/>
            <a:ext cx="1800000" cy="45719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A5AC856-8126-4DB1-AEC5-B30A18E7AEA5}"/>
              </a:ext>
            </a:extLst>
          </p:cNvPr>
          <p:cNvSpPr/>
          <p:nvPr userDrawn="1"/>
        </p:nvSpPr>
        <p:spPr>
          <a:xfrm>
            <a:off x="4156800" y="538964"/>
            <a:ext cx="1800000" cy="457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91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4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EEEDDF3-CB78-499A-A03C-957BD024FB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0" y="6101390"/>
            <a:ext cx="2809875" cy="7566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E5755CB-C186-4AA3-9D09-2DFC3438FDBC}"/>
              </a:ext>
            </a:extLst>
          </p:cNvPr>
          <p:cNvSpPr/>
          <p:nvPr userDrawn="1"/>
        </p:nvSpPr>
        <p:spPr>
          <a:xfrm>
            <a:off x="0" y="-22946"/>
            <a:ext cx="12192000" cy="1143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72FC37-FCF5-4643-9077-0335DF90705C}"/>
              </a:ext>
            </a:extLst>
          </p:cNvPr>
          <p:cNvSpPr/>
          <p:nvPr userDrawn="1"/>
        </p:nvSpPr>
        <p:spPr>
          <a:xfrm>
            <a:off x="0" y="6053939"/>
            <a:ext cx="1800000" cy="457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427B378-B5CB-4169-AA56-23663ECED3C0}"/>
              </a:ext>
            </a:extLst>
          </p:cNvPr>
          <p:cNvSpPr/>
          <p:nvPr userDrawn="1"/>
        </p:nvSpPr>
        <p:spPr>
          <a:xfrm>
            <a:off x="2078400" y="6053939"/>
            <a:ext cx="1800000" cy="4571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E83E02-8F48-4417-86EF-078CE4A63CC0}"/>
              </a:ext>
            </a:extLst>
          </p:cNvPr>
          <p:cNvSpPr/>
          <p:nvPr userDrawn="1"/>
        </p:nvSpPr>
        <p:spPr>
          <a:xfrm>
            <a:off x="6235200" y="6053939"/>
            <a:ext cx="1800000" cy="4571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9E3D2E8-F4AF-477C-ADBC-277F0145DEC7}"/>
              </a:ext>
            </a:extLst>
          </p:cNvPr>
          <p:cNvSpPr/>
          <p:nvPr userDrawn="1"/>
        </p:nvSpPr>
        <p:spPr>
          <a:xfrm>
            <a:off x="8313600" y="6053939"/>
            <a:ext cx="1800000" cy="4571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909DE9E-DEF6-4B4C-96BA-294627713252}"/>
              </a:ext>
            </a:extLst>
          </p:cNvPr>
          <p:cNvSpPr/>
          <p:nvPr userDrawn="1"/>
        </p:nvSpPr>
        <p:spPr>
          <a:xfrm>
            <a:off x="10392000" y="6053939"/>
            <a:ext cx="1800000" cy="45719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655A804-B665-4D23-94F0-F88B04DEE00C}"/>
              </a:ext>
            </a:extLst>
          </p:cNvPr>
          <p:cNvSpPr/>
          <p:nvPr userDrawn="1"/>
        </p:nvSpPr>
        <p:spPr>
          <a:xfrm>
            <a:off x="4156800" y="6053939"/>
            <a:ext cx="1800000" cy="457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03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9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5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8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9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20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8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683C3-0AEB-4F68-ABC3-93117B14A80E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30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6330-4A64-49B2-8652-405EBDD4C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25575"/>
            <a:ext cx="12192000" cy="3813175"/>
          </a:xfrm>
        </p:spPr>
        <p:txBody>
          <a:bodyPr>
            <a:normAutofit/>
          </a:bodyPr>
          <a:lstStyle/>
          <a:p>
            <a:r>
              <a:rPr lang="en-GB" sz="4000" dirty="0"/>
              <a:t>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4DD446-DAD0-3D1E-4AC0-EE2463116083}"/>
              </a:ext>
            </a:extLst>
          </p:cNvPr>
          <p:cNvSpPr txBox="1">
            <a:spLocks/>
          </p:cNvSpPr>
          <p:nvPr/>
        </p:nvSpPr>
        <p:spPr>
          <a:xfrm>
            <a:off x="1524000" y="1815802"/>
            <a:ext cx="9144000" cy="23876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Harrow Borough </a:t>
            </a:r>
            <a:r>
              <a:rPr kumimoji="0" lang="en-GB" sz="5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Partnership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000" dirty="0" smtClean="0">
                <a:solidFill>
                  <a:prstClr val="black"/>
                </a:solidFill>
              </a:rPr>
              <a:t>DRAFT System Pressures Metric Report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E9B8F8F-D71F-11EA-7011-D4F5E185FC88}"/>
              </a:ext>
            </a:extLst>
          </p:cNvPr>
          <p:cNvSpPr txBox="1">
            <a:spLocks/>
          </p:cNvSpPr>
          <p:nvPr/>
        </p:nvSpPr>
        <p:spPr>
          <a:xfrm>
            <a:off x="1524000" y="3994448"/>
            <a:ext cx="9144000" cy="8537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4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4205-DF0C-FA6A-31DC-992FC1B7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 anchor="ctr">
            <a:normAutofit fontScale="90000"/>
          </a:bodyPr>
          <a:lstStyle/>
          <a:p>
            <a:r>
              <a:rPr lang="en-GB" sz="3000" b="1" dirty="0" smtClean="0"/>
              <a:t/>
            </a:r>
            <a:br>
              <a:rPr lang="en-GB" sz="3000" b="1" dirty="0" smtClean="0"/>
            </a:br>
            <a:r>
              <a:rPr lang="en-GB" sz="3000" b="1" dirty="0" smtClean="0"/>
              <a:t>Harrow System Pressures Metrics </a:t>
            </a:r>
            <a:r>
              <a:rPr lang="en-GB" sz="3000" b="1" dirty="0" smtClean="0"/>
              <a:t>(1/3</a:t>
            </a:r>
            <a:r>
              <a:rPr lang="en-GB" sz="3000" b="1" dirty="0" smtClean="0"/>
              <a:t>)</a:t>
            </a:r>
            <a:r>
              <a:rPr lang="en-GB" sz="3000" b="1" dirty="0"/>
              <a:t/>
            </a:r>
            <a:br>
              <a:rPr lang="en-GB" sz="3000" b="1" dirty="0"/>
            </a:br>
            <a:endParaRPr lang="en-GB" sz="3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2771" y="6155745"/>
          <a:ext cx="4432356" cy="571500"/>
        </p:xfrm>
        <a:graphic>
          <a:graphicData uri="http://schemas.openxmlformats.org/drawingml/2006/table">
            <a:tbl>
              <a:tblPr/>
              <a:tblGrid>
                <a:gridCol w="4008938">
                  <a:extLst>
                    <a:ext uri="{9D8B030D-6E8A-4147-A177-3AD203B41FA5}">
                      <a16:colId xmlns:a16="http://schemas.microsoft.com/office/drawing/2014/main" val="1056274939"/>
                    </a:ext>
                  </a:extLst>
                </a:gridCol>
                <a:gridCol w="423418">
                  <a:extLst>
                    <a:ext uri="{9D8B030D-6E8A-4147-A177-3AD203B41FA5}">
                      <a16:colId xmlns:a16="http://schemas.microsoft.com/office/drawing/2014/main" val="322774099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confirmation that data is collected and reported.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35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is reported.  Process not yet in place for regular </a:t>
                      </a: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submission 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PMO.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50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received regularly by PMO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C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0327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43210"/>
              </p:ext>
            </p:extLst>
          </p:nvPr>
        </p:nvGraphicFramePr>
        <p:xfrm>
          <a:off x="109870" y="1259148"/>
          <a:ext cx="10846981" cy="4348644"/>
        </p:xfrm>
        <a:graphic>
          <a:graphicData uri="http://schemas.openxmlformats.org/drawingml/2006/table">
            <a:tbl>
              <a:tblPr/>
              <a:tblGrid>
                <a:gridCol w="532834">
                  <a:extLst>
                    <a:ext uri="{9D8B030D-6E8A-4147-A177-3AD203B41FA5}">
                      <a16:colId xmlns:a16="http://schemas.microsoft.com/office/drawing/2014/main" val="452851103"/>
                    </a:ext>
                  </a:extLst>
                </a:gridCol>
                <a:gridCol w="5275060">
                  <a:extLst>
                    <a:ext uri="{9D8B030D-6E8A-4147-A177-3AD203B41FA5}">
                      <a16:colId xmlns:a16="http://schemas.microsoft.com/office/drawing/2014/main" val="909698916"/>
                    </a:ext>
                  </a:extLst>
                </a:gridCol>
                <a:gridCol w="928653">
                  <a:extLst>
                    <a:ext uri="{9D8B030D-6E8A-4147-A177-3AD203B41FA5}">
                      <a16:colId xmlns:a16="http://schemas.microsoft.com/office/drawing/2014/main" val="1076037719"/>
                    </a:ext>
                  </a:extLst>
                </a:gridCol>
                <a:gridCol w="2268350">
                  <a:extLst>
                    <a:ext uri="{9D8B030D-6E8A-4147-A177-3AD203B41FA5}">
                      <a16:colId xmlns:a16="http://schemas.microsoft.com/office/drawing/2014/main" val="4114234304"/>
                    </a:ext>
                  </a:extLst>
                </a:gridCol>
                <a:gridCol w="989549">
                  <a:extLst>
                    <a:ext uri="{9D8B030D-6E8A-4147-A177-3AD203B41FA5}">
                      <a16:colId xmlns:a16="http://schemas.microsoft.com/office/drawing/2014/main" val="451772920"/>
                    </a:ext>
                  </a:extLst>
                </a:gridCol>
                <a:gridCol w="852535">
                  <a:extLst>
                    <a:ext uri="{9D8B030D-6E8A-4147-A177-3AD203B41FA5}">
                      <a16:colId xmlns:a16="http://schemas.microsoft.com/office/drawing/2014/main" val="1516818604"/>
                    </a:ext>
                  </a:extLst>
                </a:gridCol>
              </a:tblGrid>
              <a:tr h="14855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System Indicators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Cohort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Frequency 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292108"/>
                  </a:ext>
                </a:extLst>
              </a:tr>
              <a:tr h="14989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Success of Prevention Measures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315985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Campaign - Covid vaccination uptake by cohort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Foundry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044155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Campaign - Flu vaccination uptake by cohort (including years 7 and 11)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WSIC/Immform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992236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Paediatric Asthma Reviews within 48 hrs of AED attendance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Health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06662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Paediatric Asthma Reviews within 48 hrs of ED Admissions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Health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68580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 Wellness MECC sessions uptake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385429"/>
                  </a:ext>
                </a:extLst>
              </a:tr>
              <a:tr h="14989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Demand pressure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3B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076775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AED Attends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NWL BI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507874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AED Attends Paeds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NWL BI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10327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UTC Attends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NWL BI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100089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AED Emergency Admissions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NWL BI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08283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Community/District Nursing - Number of visits completed (in hours)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458557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Community/District Nursing - Number of rostered staff (in hours)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176615"/>
                  </a:ext>
                </a:extLst>
              </a:tr>
              <a:tr h="157733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hospital discharges in month that required social care 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493371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patients being worked with by social care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95573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Liaison AED Referrals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CNWL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435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Liaison AED Referrals - 1 hour response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CNWL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243286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Liaison Ward referrals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CNWL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722661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Liaison Ward referrals - 24 hour response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CNWL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421010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Number of visits completed (in hours)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39011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Number of rostered staff (in hours)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76378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referrals to drug and alcohol service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CNWL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6977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urgent referrals to drug and alcohol service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CNWL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365395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referrals to Harrow Housing pathway for homeless patients with mental health issues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Housing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55919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urgent referrals to Harrow Housing pathway for homeless patients with mental health issues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Housing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907264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 contacting LA about Damp / Mould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Housing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670477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Care Patches Use / Availability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Care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206438"/>
                  </a:ext>
                </a:extLst>
              </a:tr>
              <a:tr h="154102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 Related 111 Calls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HLP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666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4205-DF0C-FA6A-31DC-992FC1B7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515600" cy="1133016"/>
          </a:xfrm>
        </p:spPr>
        <p:txBody>
          <a:bodyPr>
            <a:normAutofit fontScale="90000"/>
          </a:bodyPr>
          <a:lstStyle/>
          <a:p>
            <a:r>
              <a:rPr lang="en-GB" sz="3000" b="1" dirty="0" smtClean="0"/>
              <a:t/>
            </a:r>
            <a:br>
              <a:rPr lang="en-GB" sz="3000" b="1" dirty="0" smtClean="0"/>
            </a:br>
            <a:r>
              <a:rPr lang="en-GB" sz="3000" b="1" dirty="0" smtClean="0"/>
              <a:t>Harrow </a:t>
            </a:r>
            <a:r>
              <a:rPr lang="en-GB" sz="3000" b="1" dirty="0"/>
              <a:t>System Pressures </a:t>
            </a:r>
            <a:r>
              <a:rPr lang="en-GB" sz="3000" b="1" dirty="0" smtClean="0"/>
              <a:t>Metrics (</a:t>
            </a:r>
            <a:r>
              <a:rPr lang="en-GB" sz="3000" b="1" dirty="0"/>
              <a:t>2/3</a:t>
            </a:r>
            <a:r>
              <a:rPr lang="en-GB" sz="3000" b="1" dirty="0" smtClean="0"/>
              <a:t>)</a:t>
            </a:r>
            <a:r>
              <a:rPr lang="en-GB" sz="3000" b="1" dirty="0"/>
              <a:t/>
            </a:r>
            <a:br>
              <a:rPr lang="en-GB" sz="3000" b="1" dirty="0"/>
            </a:br>
            <a:endParaRPr lang="en-GB" sz="3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1811" y="6144662"/>
          <a:ext cx="4432356" cy="571500"/>
        </p:xfrm>
        <a:graphic>
          <a:graphicData uri="http://schemas.openxmlformats.org/drawingml/2006/table">
            <a:tbl>
              <a:tblPr/>
              <a:tblGrid>
                <a:gridCol w="4008938">
                  <a:extLst>
                    <a:ext uri="{9D8B030D-6E8A-4147-A177-3AD203B41FA5}">
                      <a16:colId xmlns:a16="http://schemas.microsoft.com/office/drawing/2014/main" val="1056274939"/>
                    </a:ext>
                  </a:extLst>
                </a:gridCol>
                <a:gridCol w="423418">
                  <a:extLst>
                    <a:ext uri="{9D8B030D-6E8A-4147-A177-3AD203B41FA5}">
                      <a16:colId xmlns:a16="http://schemas.microsoft.com/office/drawing/2014/main" val="322774099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confirmation that data is collected and reported.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35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is reported.  Process not yet in place for regular </a:t>
                      </a: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submission 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PMO.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50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received regularly by PMO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C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0327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754770"/>
              </p:ext>
            </p:extLst>
          </p:nvPr>
        </p:nvGraphicFramePr>
        <p:xfrm>
          <a:off x="99237" y="1221527"/>
          <a:ext cx="10846981" cy="4015007"/>
        </p:xfrm>
        <a:graphic>
          <a:graphicData uri="http://schemas.openxmlformats.org/drawingml/2006/table">
            <a:tbl>
              <a:tblPr/>
              <a:tblGrid>
                <a:gridCol w="532834">
                  <a:extLst>
                    <a:ext uri="{9D8B030D-6E8A-4147-A177-3AD203B41FA5}">
                      <a16:colId xmlns:a16="http://schemas.microsoft.com/office/drawing/2014/main" val="2524514497"/>
                    </a:ext>
                  </a:extLst>
                </a:gridCol>
                <a:gridCol w="5275060">
                  <a:extLst>
                    <a:ext uri="{9D8B030D-6E8A-4147-A177-3AD203B41FA5}">
                      <a16:colId xmlns:a16="http://schemas.microsoft.com/office/drawing/2014/main" val="2432977412"/>
                    </a:ext>
                  </a:extLst>
                </a:gridCol>
                <a:gridCol w="928653">
                  <a:extLst>
                    <a:ext uri="{9D8B030D-6E8A-4147-A177-3AD203B41FA5}">
                      <a16:colId xmlns:a16="http://schemas.microsoft.com/office/drawing/2014/main" val="913311717"/>
                    </a:ext>
                  </a:extLst>
                </a:gridCol>
                <a:gridCol w="2268351">
                  <a:extLst>
                    <a:ext uri="{9D8B030D-6E8A-4147-A177-3AD203B41FA5}">
                      <a16:colId xmlns:a16="http://schemas.microsoft.com/office/drawing/2014/main" val="4239080398"/>
                    </a:ext>
                  </a:extLst>
                </a:gridCol>
                <a:gridCol w="989549">
                  <a:extLst>
                    <a:ext uri="{9D8B030D-6E8A-4147-A177-3AD203B41FA5}">
                      <a16:colId xmlns:a16="http://schemas.microsoft.com/office/drawing/2014/main" val="4226553583"/>
                    </a:ext>
                  </a:extLst>
                </a:gridCol>
                <a:gridCol w="852534">
                  <a:extLst>
                    <a:ext uri="{9D8B030D-6E8A-4147-A177-3AD203B41FA5}">
                      <a16:colId xmlns:a16="http://schemas.microsoft.com/office/drawing/2014/main" val="676758333"/>
                    </a:ext>
                  </a:extLst>
                </a:gridCol>
              </a:tblGrid>
              <a:tr h="1962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System Indicators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Cohort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Frequency 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936777"/>
                  </a:ext>
                </a:extLst>
              </a:tr>
              <a:tr h="15842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Pathway Efficiency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558504"/>
                  </a:ext>
                </a:extLst>
              </a:tr>
              <a:tr h="158421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Bed DTOCs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Care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189351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DTOCs by pathway @ NPH as % discharges vs NWL Boroughs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Care: Optica / NWL BI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346163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DTOCs: Awaiting equipment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90278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DTOCs: Awaiting long term placement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77297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DTOCs: Awaiting rehab bed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96763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DTOCs: Homeless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478525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DTOCs: Patient / family choice delays.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482093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DTOCs: POC start / restart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165616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pts waiting more than 48 hours on a P1 pathway escalated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790889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 pts waiting more than 5 days on a P1 pathways escalated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32506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 pts waiting more than 5 days on a P3 pathway escalated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917975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pts waiting more than 7 days on a P3 pathway escalated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15664"/>
                  </a:ext>
                </a:extLst>
              </a:tr>
              <a:tr h="158421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Equipment Delays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084252"/>
                  </a:ext>
                </a:extLst>
              </a:tr>
              <a:tr h="158421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Frailty service - Current Caseload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14149"/>
                  </a:ext>
                </a:extLst>
              </a:tr>
              <a:tr h="158421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Frailty service - Step ups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639673"/>
                  </a:ext>
                </a:extLst>
              </a:tr>
              <a:tr h="158421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Frailty service - Step down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94570"/>
                  </a:ext>
                </a:extLst>
              </a:tr>
              <a:tr h="15842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Pathway improvement 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66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408869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669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FIT notes in secondary care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66892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669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Discharges to Care Homes at Weekends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552954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669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Onward referrals (C2C referrals)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546120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669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 Letters sent to GP Practices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Discharge Hub / Optica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900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74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4205-DF0C-FA6A-31DC-992FC1B7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968189"/>
          </a:xfrm>
        </p:spPr>
        <p:txBody>
          <a:bodyPr>
            <a:normAutofit fontScale="90000"/>
          </a:bodyPr>
          <a:lstStyle/>
          <a:p>
            <a:r>
              <a:rPr lang="en-GB" sz="3000" b="1" dirty="0" smtClean="0"/>
              <a:t/>
            </a:r>
            <a:br>
              <a:rPr lang="en-GB" sz="3000" b="1" dirty="0" smtClean="0"/>
            </a:br>
            <a:r>
              <a:rPr lang="en-GB" sz="3000" b="1" dirty="0" smtClean="0"/>
              <a:t>Harrow </a:t>
            </a:r>
            <a:r>
              <a:rPr lang="en-GB" sz="3000" b="1" dirty="0"/>
              <a:t>System Pressures </a:t>
            </a:r>
            <a:r>
              <a:rPr lang="en-GB" sz="3000" b="1" dirty="0" smtClean="0"/>
              <a:t>Metrics (</a:t>
            </a:r>
            <a:r>
              <a:rPr lang="en-GB" sz="3000" b="1" dirty="0"/>
              <a:t>3/3</a:t>
            </a:r>
            <a:r>
              <a:rPr lang="en-GB" sz="3000" b="1" dirty="0" smtClean="0"/>
              <a:t>)</a:t>
            </a:r>
            <a:r>
              <a:rPr lang="en-GB" sz="3000" b="1" dirty="0"/>
              <a:t/>
            </a:r>
            <a:br>
              <a:rPr lang="en-GB" sz="3000" b="1" dirty="0"/>
            </a:br>
            <a:endParaRPr lang="en-GB" sz="3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6822" y="6139120"/>
          <a:ext cx="4432356" cy="571500"/>
        </p:xfrm>
        <a:graphic>
          <a:graphicData uri="http://schemas.openxmlformats.org/drawingml/2006/table">
            <a:tbl>
              <a:tblPr/>
              <a:tblGrid>
                <a:gridCol w="4008938">
                  <a:extLst>
                    <a:ext uri="{9D8B030D-6E8A-4147-A177-3AD203B41FA5}">
                      <a16:colId xmlns:a16="http://schemas.microsoft.com/office/drawing/2014/main" val="1056274939"/>
                    </a:ext>
                  </a:extLst>
                </a:gridCol>
                <a:gridCol w="423418">
                  <a:extLst>
                    <a:ext uri="{9D8B030D-6E8A-4147-A177-3AD203B41FA5}">
                      <a16:colId xmlns:a16="http://schemas.microsoft.com/office/drawing/2014/main" val="322774099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confirmation that data is collected and reported.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35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is reported.  Process not yet in place for regular </a:t>
                      </a: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submission 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PMO.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50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received regularly by PMO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C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0327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14300"/>
              </p:ext>
            </p:extLst>
          </p:nvPr>
        </p:nvGraphicFramePr>
        <p:xfrm>
          <a:off x="116822" y="1248166"/>
          <a:ext cx="10824080" cy="4062796"/>
        </p:xfrm>
        <a:graphic>
          <a:graphicData uri="http://schemas.openxmlformats.org/drawingml/2006/table">
            <a:tbl>
              <a:tblPr/>
              <a:tblGrid>
                <a:gridCol w="531710">
                  <a:extLst>
                    <a:ext uri="{9D8B030D-6E8A-4147-A177-3AD203B41FA5}">
                      <a16:colId xmlns:a16="http://schemas.microsoft.com/office/drawing/2014/main" val="1737434132"/>
                    </a:ext>
                  </a:extLst>
                </a:gridCol>
                <a:gridCol w="5263923">
                  <a:extLst>
                    <a:ext uri="{9D8B030D-6E8A-4147-A177-3AD203B41FA5}">
                      <a16:colId xmlns:a16="http://schemas.microsoft.com/office/drawing/2014/main" val="3378561170"/>
                    </a:ext>
                  </a:extLst>
                </a:gridCol>
                <a:gridCol w="926692">
                  <a:extLst>
                    <a:ext uri="{9D8B030D-6E8A-4147-A177-3AD203B41FA5}">
                      <a16:colId xmlns:a16="http://schemas.microsoft.com/office/drawing/2014/main" val="3722986104"/>
                    </a:ext>
                  </a:extLst>
                </a:gridCol>
                <a:gridCol w="2263561">
                  <a:extLst>
                    <a:ext uri="{9D8B030D-6E8A-4147-A177-3AD203B41FA5}">
                      <a16:colId xmlns:a16="http://schemas.microsoft.com/office/drawing/2014/main" val="637787474"/>
                    </a:ext>
                  </a:extLst>
                </a:gridCol>
                <a:gridCol w="987460">
                  <a:extLst>
                    <a:ext uri="{9D8B030D-6E8A-4147-A177-3AD203B41FA5}">
                      <a16:colId xmlns:a16="http://schemas.microsoft.com/office/drawing/2014/main" val="365839120"/>
                    </a:ext>
                  </a:extLst>
                </a:gridCol>
                <a:gridCol w="850734">
                  <a:extLst>
                    <a:ext uri="{9D8B030D-6E8A-4147-A177-3AD203B41FA5}">
                      <a16:colId xmlns:a16="http://schemas.microsoft.com/office/drawing/2014/main" val="2354192041"/>
                    </a:ext>
                  </a:extLst>
                </a:gridCol>
              </a:tblGrid>
              <a:tr h="1923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System Indicators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Cohort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Frequency </a:t>
                      </a:r>
                    </a:p>
                  </a:txBody>
                  <a:tcPr marL="3742" marR="3742" marT="3742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97442"/>
                  </a:ext>
                </a:extLst>
              </a:tr>
              <a:tr h="15530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Utilisation of community resources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04801"/>
                  </a:ext>
                </a:extLst>
              </a:tr>
              <a:tr h="163480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Capacity Access Improvement Plans - Additional capacity per site and number of redirections from UTC and 111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04651"/>
                  </a:ext>
                </a:extLst>
              </a:tr>
              <a:tr h="303753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Rehab bedded care flow / Intermediate Care Beds - Utilisation and LOS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Care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088984"/>
                  </a:ext>
                </a:extLst>
              </a:tr>
              <a:tr h="303753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contacts at Community Pharmacy Consultation Service not requiring redirection</a:t>
                      </a:r>
                      <a:b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630647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Uptake / Utilisation of: Enhanced Access Services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115361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 Ward contacts for Cardiology (Heart Failure and AF), Respiratory and Diabetes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Care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599567"/>
                  </a:ext>
                </a:extLst>
              </a:tr>
              <a:tr h="45358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Uptake / Utilisation of: Care Home Support Service</a:t>
                      </a:r>
                      <a:b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Quarterly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713806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Uptake / Utilisation of: Childhood Asthma Clinics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Quarterly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346534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Uptake / Utilisation of: CYP Health Inequalities Clinics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Quarterly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066003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C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Uptake / Utilisation of: Additional Care for Complex Patients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Team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Quarterly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017491"/>
                  </a:ext>
                </a:extLst>
              </a:tr>
              <a:tr h="15530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System Stress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478309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Capacity Status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073126"/>
                  </a:ext>
                </a:extLst>
              </a:tr>
              <a:tr h="163480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Hour AED Waits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NWL BI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76942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Handovers - Total number of 60 min Breaches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NWL BI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156198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Community/District Nursing - Total number of visits deferred once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063875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Community/District Nursing - Total number of visits deferred more than once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44428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Number of referrals with a 2 hour response time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24907"/>
                  </a:ext>
                </a:extLst>
              </a:tr>
              <a:tr h="303753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Total number of initial visits triaged for a 2 hour response that were not completed within 2 hours of acceptance into service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35264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Total number of referrals rejected due to capacity 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245635"/>
                  </a:ext>
                </a:extLst>
              </a:tr>
              <a:tr h="159665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742" marR="3742" marT="3742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Services Sickness Absence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 Harrow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21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6852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BP Branding">
      <a:dk1>
        <a:sysClr val="windowText" lastClr="000000"/>
      </a:dk1>
      <a:lt1>
        <a:sysClr val="window" lastClr="FFFFFF"/>
      </a:lt1>
      <a:dk2>
        <a:srgbClr val="1F47A8"/>
      </a:dk2>
      <a:lt2>
        <a:srgbClr val="7359E5"/>
      </a:lt2>
      <a:accent1>
        <a:srgbClr val="D64DFC"/>
      </a:accent1>
      <a:accent2>
        <a:srgbClr val="26E8C7"/>
      </a:accent2>
      <a:accent3>
        <a:srgbClr val="127AD1"/>
      </a:accent3>
      <a:accent4>
        <a:srgbClr val="1F47A8"/>
      </a:accent4>
      <a:accent5>
        <a:srgbClr val="D64DFC"/>
      </a:accent5>
      <a:accent6>
        <a:srgbClr val="FFFFFF"/>
      </a:accent6>
      <a:hlink>
        <a:srgbClr val="1F47A8"/>
      </a:hlink>
      <a:folHlink>
        <a:srgbClr val="7359E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1126</Words>
  <Application>Microsoft Office PowerPoint</Application>
  <PresentationFormat>Widescreen</PresentationFormat>
  <Paragraphs>433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1_Office Theme</vt:lpstr>
      <vt:lpstr>  </vt:lpstr>
      <vt:lpstr> Harrow System Pressures Metrics (1/3) </vt:lpstr>
      <vt:lpstr> Harrow System Pressures Metrics (2/3) </vt:lpstr>
      <vt:lpstr> Harrow System Pressures Metrics (3/3) 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Hugh Caslake</dc:creator>
  <cp:lastModifiedBy>Hugh Caslake</cp:lastModifiedBy>
  <cp:revision>5</cp:revision>
  <dcterms:created xsi:type="dcterms:W3CDTF">2023-10-11T15:29:02Z</dcterms:created>
  <dcterms:modified xsi:type="dcterms:W3CDTF">2023-10-11T16:05:35Z</dcterms:modified>
</cp:coreProperties>
</file>